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73" r:id="rId2"/>
    <p:sldId id="256" r:id="rId3"/>
    <p:sldId id="272" r:id="rId4"/>
    <p:sldId id="266" r:id="rId5"/>
    <p:sldId id="260" r:id="rId6"/>
    <p:sldId id="261" r:id="rId7"/>
    <p:sldId id="262" r:id="rId8"/>
    <p:sldId id="258" r:id="rId9"/>
    <p:sldId id="259" r:id="rId10"/>
    <p:sldId id="263" r:id="rId11"/>
    <p:sldId id="268" r:id="rId12"/>
    <p:sldId id="265" r:id="rId13"/>
    <p:sldId id="267" r:id="rId14"/>
    <p:sldId id="281" r:id="rId15"/>
    <p:sldId id="280" r:id="rId16"/>
    <p:sldId id="275" r:id="rId17"/>
    <p:sldId id="276" r:id="rId18"/>
    <p:sldId id="271" r:id="rId19"/>
    <p:sldId id="278" r:id="rId20"/>
    <p:sldId id="279" r:id="rId21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79"/>
    <p:restoredTop sz="94582"/>
  </p:normalViewPr>
  <p:slideViewPr>
    <p:cSldViewPr snapToGrid="0" snapToObjects="1">
      <p:cViewPr varScale="1">
        <p:scale>
          <a:sx n="90" d="100"/>
          <a:sy n="90" d="100"/>
        </p:scale>
        <p:origin x="23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45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406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622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29428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6310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0362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9142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27916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08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20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1403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4996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605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015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529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215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8690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5/17/23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7879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7" r:id="rId1"/>
    <p:sldLayoutId id="2147483676" r:id="rId2"/>
    <p:sldLayoutId id="2147483675" r:id="rId3"/>
    <p:sldLayoutId id="2147483674" r:id="rId4"/>
    <p:sldLayoutId id="2147483673" r:id="rId5"/>
    <p:sldLayoutId id="2147483672" r:id="rId6"/>
    <p:sldLayoutId id="2147483671" r:id="rId7"/>
    <p:sldLayoutId id="2147483670" r:id="rId8"/>
    <p:sldLayoutId id="2147483669" r:id="rId9"/>
    <p:sldLayoutId id="2147483668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4E92769-EEA4-F94F-A7AB-1766792EE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pic>
        <p:nvPicPr>
          <p:cNvPr id="4" name="Platshållare för innehåll 9" descr="En bild som visar skärmbild, linje, Graf&#10;&#10;Automatiskt genererad beskrivning">
            <a:extLst>
              <a:ext uri="{FF2B5EF4-FFF2-40B4-BE49-F238E27FC236}">
                <a16:creationId xmlns:a16="http://schemas.microsoft.com/office/drawing/2014/main" id="{AF3C1109-3B69-DA46-ADBB-A00B9DE59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00013" y="1066801"/>
            <a:ext cx="13475724" cy="4351536"/>
          </a:xfrm>
        </p:spPr>
      </p:pic>
    </p:spTree>
    <p:extLst>
      <p:ext uri="{BB962C8B-B14F-4D97-AF65-F5344CB8AC3E}">
        <p14:creationId xmlns:p14="http://schemas.microsoft.com/office/powerpoint/2010/main" val="1783083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latshållare för innehåll 20" descr="En bild som visar skärmbild, text, Teckensnitt, Grafik&#10;&#10;Automatiskt genererad beskrivning">
            <a:extLst>
              <a:ext uri="{FF2B5EF4-FFF2-40B4-BE49-F238E27FC236}">
                <a16:creationId xmlns:a16="http://schemas.microsoft.com/office/drawing/2014/main" id="{E5460F37-A4E6-8046-A71F-231B01EB6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7324" y="476249"/>
            <a:ext cx="6737352" cy="5053014"/>
          </a:xfrm>
        </p:spPr>
      </p:pic>
      <p:sp>
        <p:nvSpPr>
          <p:cNvPr id="4" name="Dubbel hakparentes 3">
            <a:extLst>
              <a:ext uri="{FF2B5EF4-FFF2-40B4-BE49-F238E27FC236}">
                <a16:creationId xmlns:a16="http://schemas.microsoft.com/office/drawing/2014/main" id="{17723048-C042-8242-ACD2-944ECB0CD75A}"/>
              </a:ext>
            </a:extLst>
          </p:cNvPr>
          <p:cNvSpPr/>
          <p:nvPr/>
        </p:nvSpPr>
        <p:spPr>
          <a:xfrm>
            <a:off x="3912781" y="1754372"/>
            <a:ext cx="202019" cy="2945219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339789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latshållare för innehåll 20" descr="En bild som visar skärmbild, text, Teckensnitt, Grafik&#10;&#10;Automatiskt genererad beskrivning">
            <a:extLst>
              <a:ext uri="{FF2B5EF4-FFF2-40B4-BE49-F238E27FC236}">
                <a16:creationId xmlns:a16="http://schemas.microsoft.com/office/drawing/2014/main" id="{E5460F37-A4E6-8046-A71F-231B01EB6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7324" y="476249"/>
            <a:ext cx="6737352" cy="5053014"/>
          </a:xfrm>
        </p:spPr>
      </p:pic>
      <p:sp>
        <p:nvSpPr>
          <p:cNvPr id="4" name="Dubbel hakparentes 3">
            <a:extLst>
              <a:ext uri="{FF2B5EF4-FFF2-40B4-BE49-F238E27FC236}">
                <a16:creationId xmlns:a16="http://schemas.microsoft.com/office/drawing/2014/main" id="{17723048-C042-8242-ACD2-944ECB0CD75A}"/>
              </a:ext>
            </a:extLst>
          </p:cNvPr>
          <p:cNvSpPr/>
          <p:nvPr/>
        </p:nvSpPr>
        <p:spPr>
          <a:xfrm>
            <a:off x="3912781" y="1754372"/>
            <a:ext cx="202019" cy="2945219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06559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tshållare för innehåll 5" descr="En bild som visar gul, natt, ljus&#10;&#10;Automatiskt genererad beskrivning">
            <a:extLst>
              <a:ext uri="{FF2B5EF4-FFF2-40B4-BE49-F238E27FC236}">
                <a16:creationId xmlns:a16="http://schemas.microsoft.com/office/drawing/2014/main" id="{8757FB8B-6591-5940-A0D3-E2A41A3411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175" y="426408"/>
            <a:ext cx="6505650" cy="4879237"/>
          </a:xfrm>
        </p:spPr>
      </p:pic>
    </p:spTree>
    <p:extLst>
      <p:ext uri="{BB962C8B-B14F-4D97-AF65-F5344CB8AC3E}">
        <p14:creationId xmlns:p14="http://schemas.microsoft.com/office/powerpoint/2010/main" val="1937721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latshållare för innehåll 5" descr="En bild som visar gul, natt, ljus&#10;&#10;Automatiskt genererad beskrivning">
            <a:extLst>
              <a:ext uri="{FF2B5EF4-FFF2-40B4-BE49-F238E27FC236}">
                <a16:creationId xmlns:a16="http://schemas.microsoft.com/office/drawing/2014/main" id="{8757FB8B-6591-5940-A0D3-E2A41A3411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3175" y="426408"/>
            <a:ext cx="6505650" cy="4879237"/>
          </a:xfrm>
        </p:spPr>
      </p:pic>
      <p:sp>
        <p:nvSpPr>
          <p:cNvPr id="2" name="Dubbel hakparentes 1">
            <a:extLst>
              <a:ext uri="{FF2B5EF4-FFF2-40B4-BE49-F238E27FC236}">
                <a16:creationId xmlns:a16="http://schemas.microsoft.com/office/drawing/2014/main" id="{1941347E-D29C-0847-A66B-25376304AC40}"/>
              </a:ext>
            </a:extLst>
          </p:cNvPr>
          <p:cNvSpPr/>
          <p:nvPr/>
        </p:nvSpPr>
        <p:spPr>
          <a:xfrm>
            <a:off x="3827721" y="1360967"/>
            <a:ext cx="542260" cy="3359889"/>
          </a:xfrm>
          <a:prstGeom prst="bracketPair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4" name="Rak 3">
            <a:extLst>
              <a:ext uri="{FF2B5EF4-FFF2-40B4-BE49-F238E27FC236}">
                <a16:creationId xmlns:a16="http://schemas.microsoft.com/office/drawing/2014/main" id="{8C18F366-35A3-8342-B230-86D121C50802}"/>
              </a:ext>
            </a:extLst>
          </p:cNvPr>
          <p:cNvCxnSpPr/>
          <p:nvPr/>
        </p:nvCxnSpPr>
        <p:spPr>
          <a:xfrm>
            <a:off x="3657600" y="3009014"/>
            <a:ext cx="5029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0632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latshållare för innehåll 3" descr="En bild som visar gul, Rektangel, Grafik, skärmbild&#10;&#10;Automatiskt genererad beskrivning">
            <a:extLst>
              <a:ext uri="{FF2B5EF4-FFF2-40B4-BE49-F238E27FC236}">
                <a16:creationId xmlns:a16="http://schemas.microsoft.com/office/drawing/2014/main" id="{5C1DACE3-42A2-D24D-8004-E0D2421E4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2811" y="512801"/>
            <a:ext cx="6786378" cy="5089783"/>
          </a:xfrm>
        </p:spPr>
      </p:pic>
    </p:spTree>
    <p:extLst>
      <p:ext uri="{BB962C8B-B14F-4D97-AF65-F5344CB8AC3E}">
        <p14:creationId xmlns:p14="http://schemas.microsoft.com/office/powerpoint/2010/main" val="13469570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innehåll 4" descr="En bild som visar gul, Grafik, symbol, Rektangel&#10;&#10;Automatiskt genererad beskrivning">
            <a:extLst>
              <a:ext uri="{FF2B5EF4-FFF2-40B4-BE49-F238E27FC236}">
                <a16:creationId xmlns:a16="http://schemas.microsoft.com/office/drawing/2014/main" id="{23306F5B-DA11-3140-AFD5-360400EA78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86050" y="414338"/>
            <a:ext cx="6819900" cy="5114925"/>
          </a:xfrm>
        </p:spPr>
      </p:pic>
    </p:spTree>
    <p:extLst>
      <p:ext uri="{BB962C8B-B14F-4D97-AF65-F5344CB8AC3E}">
        <p14:creationId xmlns:p14="http://schemas.microsoft.com/office/powerpoint/2010/main" val="12032377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97E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latshållare för innehåll 3" descr="En bild som visar karta, text&#10;&#10;Automatiskt genererad beskrivning">
            <a:extLst>
              <a:ext uri="{FF2B5EF4-FFF2-40B4-BE49-F238E27FC236}">
                <a16:creationId xmlns:a16="http://schemas.microsoft.com/office/drawing/2014/main" id="{40359D19-22FB-2149-A299-4865FEEFB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72709" y="643467"/>
            <a:ext cx="9246582" cy="5571066"/>
          </a:xfrm>
          <a:prstGeom prst="rect">
            <a:avLst/>
          </a:prstGeom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29915151-6826-B04E-B4F0-7C4263ED1EF1}"/>
              </a:ext>
            </a:extLst>
          </p:cNvPr>
          <p:cNvSpPr txBox="1"/>
          <p:nvPr/>
        </p:nvSpPr>
        <p:spPr>
          <a:xfrm>
            <a:off x="3827721" y="0"/>
            <a:ext cx="50823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dirty="0" err="1"/>
              <a:t>Tweets</a:t>
            </a:r>
            <a:r>
              <a:rPr lang="sv-SE" sz="2000" dirty="0"/>
              <a:t> per area in </a:t>
            </a:r>
            <a:r>
              <a:rPr lang="sv-SE" sz="2000" dirty="0" err="1"/>
              <a:t>Europe</a:t>
            </a:r>
            <a:r>
              <a:rPr lang="sv-SE" sz="2000" dirty="0"/>
              <a:t>,  </a:t>
            </a:r>
            <a:r>
              <a:rPr lang="sv-SE" sz="2000" dirty="0" err="1"/>
              <a:t>Asia</a:t>
            </a:r>
            <a:r>
              <a:rPr lang="sv-SE" sz="2000" dirty="0"/>
              <a:t> and </a:t>
            </a:r>
            <a:r>
              <a:rPr lang="sv-SE" sz="2000" dirty="0" err="1"/>
              <a:t>Africa</a:t>
            </a:r>
            <a:endParaRPr lang="sv-SE" sz="2000" dirty="0"/>
          </a:p>
        </p:txBody>
      </p:sp>
    </p:spTree>
    <p:extLst>
      <p:ext uri="{BB962C8B-B14F-4D97-AF65-F5344CB8AC3E}">
        <p14:creationId xmlns:p14="http://schemas.microsoft.com/office/powerpoint/2010/main" val="1239656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97E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latshållare för innehåll 3" descr="En bild som visar Färggrann, karta&#10;&#10;Automatiskt genererad beskrivning">
            <a:extLst>
              <a:ext uri="{FF2B5EF4-FFF2-40B4-BE49-F238E27FC236}">
                <a16:creationId xmlns:a16="http://schemas.microsoft.com/office/drawing/2014/main" id="{EFA96671-9AB9-6A4E-95CF-867B1E478E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16666" y="643467"/>
            <a:ext cx="7958668" cy="5571066"/>
          </a:xfrm>
          <a:prstGeom prst="rect">
            <a:avLst/>
          </a:prstGeom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A148DA6E-6238-0545-8FC2-959DCD1F944D}"/>
              </a:ext>
            </a:extLst>
          </p:cNvPr>
          <p:cNvSpPr txBox="1"/>
          <p:nvPr/>
        </p:nvSpPr>
        <p:spPr>
          <a:xfrm>
            <a:off x="4267200" y="0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dirty="0" err="1"/>
              <a:t>Tweets</a:t>
            </a:r>
            <a:r>
              <a:rPr lang="sv-SE" dirty="0"/>
              <a:t> per area in </a:t>
            </a:r>
            <a:r>
              <a:rPr lang="sv-SE" dirty="0" err="1"/>
              <a:t>Europe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3912914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F9CF7650-7342-48D6-999E-174C77B5F5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97EC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B2D286E-2458-46AD-B49E-911912F708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latshållare för innehåll 3" descr="En bild som visar Färggrann, aqua, karta&#10;&#10;Automatiskt genererad beskrivning">
            <a:extLst>
              <a:ext uri="{FF2B5EF4-FFF2-40B4-BE49-F238E27FC236}">
                <a16:creationId xmlns:a16="http://schemas.microsoft.com/office/drawing/2014/main" id="{1BCF21DF-D525-FE4F-8A8A-73442BF138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5063"/>
          <a:stretch/>
        </p:blipFill>
        <p:spPr>
          <a:xfrm>
            <a:off x="1143953" y="643467"/>
            <a:ext cx="9904094" cy="5571066"/>
          </a:xfrm>
          <a:prstGeom prst="rect">
            <a:avLst/>
          </a:prstGeom>
        </p:spPr>
      </p:pic>
      <p:sp>
        <p:nvSpPr>
          <p:cNvPr id="5" name="textruta 4">
            <a:extLst>
              <a:ext uri="{FF2B5EF4-FFF2-40B4-BE49-F238E27FC236}">
                <a16:creationId xmlns:a16="http://schemas.microsoft.com/office/drawing/2014/main" id="{CEC48035-B5BC-7942-AC04-2629BD1AB904}"/>
              </a:ext>
            </a:extLst>
          </p:cNvPr>
          <p:cNvSpPr txBox="1"/>
          <p:nvPr/>
        </p:nvSpPr>
        <p:spPr>
          <a:xfrm>
            <a:off x="4792085" y="29025"/>
            <a:ext cx="26078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/>
              <a:t>Tweets</a:t>
            </a:r>
            <a:r>
              <a:rPr lang="sv-SE" dirty="0"/>
              <a:t> per area in the US</a:t>
            </a:r>
          </a:p>
        </p:txBody>
      </p:sp>
    </p:spTree>
    <p:extLst>
      <p:ext uri="{BB962C8B-B14F-4D97-AF65-F5344CB8AC3E}">
        <p14:creationId xmlns:p14="http://schemas.microsoft.com/office/powerpoint/2010/main" val="1050264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D1B38B2-445B-D044-AE0C-D5B843D4E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772" y="573480"/>
            <a:ext cx="5063458" cy="15607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5DCD51DF-47F0-4E43-9A0F-6B18888E0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0"/>
            <a:ext cx="4901184" cy="4032504"/>
          </a:xfrm>
          <a:custGeom>
            <a:avLst/>
            <a:gdLst>
              <a:gd name="connsiteX0" fmla="*/ 0 w 4901184"/>
              <a:gd name="connsiteY0" fmla="*/ 0 h 4032504"/>
              <a:gd name="connsiteX1" fmla="*/ 4901184 w 4901184"/>
              <a:gd name="connsiteY1" fmla="*/ 0 h 4032504"/>
              <a:gd name="connsiteX2" fmla="*/ 4901184 w 4901184"/>
              <a:gd name="connsiteY2" fmla="*/ 3813911 h 4032504"/>
              <a:gd name="connsiteX3" fmla="*/ 4682591 w 4901184"/>
              <a:gd name="connsiteY3" fmla="*/ 4032504 h 4032504"/>
              <a:gd name="connsiteX4" fmla="*/ 218593 w 4901184"/>
              <a:gd name="connsiteY4" fmla="*/ 4032504 h 4032504"/>
              <a:gd name="connsiteX5" fmla="*/ 0 w 4901184"/>
              <a:gd name="connsiteY5" fmla="*/ 3813911 h 4032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01184" h="4032504">
                <a:moveTo>
                  <a:pt x="0" y="0"/>
                </a:moveTo>
                <a:lnTo>
                  <a:pt x="4901184" y="0"/>
                </a:lnTo>
                <a:lnTo>
                  <a:pt x="4901184" y="3813911"/>
                </a:lnTo>
                <a:cubicBezTo>
                  <a:pt x="4901184" y="3934637"/>
                  <a:pt x="4803317" y="4032504"/>
                  <a:pt x="4682591" y="4032504"/>
                </a:cubicBezTo>
                <a:lnTo>
                  <a:pt x="218593" y="4032504"/>
                </a:lnTo>
                <a:cubicBezTo>
                  <a:pt x="97867" y="4032504"/>
                  <a:pt x="0" y="3934637"/>
                  <a:pt x="0" y="381391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Bitcoin [BTC] holders planning to go long should read this first - AMBCrypto">
            <a:extLst>
              <a:ext uri="{FF2B5EF4-FFF2-40B4-BE49-F238E27FC236}">
                <a16:creationId xmlns:a16="http://schemas.microsoft.com/office/drawing/2014/main" id="{E11F199A-F81B-654E-B9E2-FB90E0F1B2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" r="20520" b="3"/>
          <a:stretch/>
        </p:blipFill>
        <p:spPr bwMode="auto">
          <a:xfrm>
            <a:off x="870090" y="-3"/>
            <a:ext cx="4572000" cy="3867912"/>
          </a:xfrm>
          <a:custGeom>
            <a:avLst/>
            <a:gdLst/>
            <a:ahLst/>
            <a:cxnLst/>
            <a:rect l="l" t="t" r="r" b="b"/>
            <a:pathLst>
              <a:path w="4572000" h="3867912">
                <a:moveTo>
                  <a:pt x="0" y="0"/>
                </a:moveTo>
                <a:lnTo>
                  <a:pt x="4572000" y="0"/>
                </a:lnTo>
                <a:lnTo>
                  <a:pt x="4572000" y="3704966"/>
                </a:lnTo>
                <a:cubicBezTo>
                  <a:pt x="4572000" y="3794959"/>
                  <a:pt x="4499047" y="3867912"/>
                  <a:pt x="4409054" y="3867912"/>
                </a:cubicBezTo>
                <a:lnTo>
                  <a:pt x="162946" y="3867912"/>
                </a:lnTo>
                <a:cubicBezTo>
                  <a:pt x="72953" y="3867912"/>
                  <a:pt x="0" y="3794959"/>
                  <a:pt x="0" y="37049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Freeform: Shape 1043">
            <a:extLst>
              <a:ext uri="{FF2B5EF4-FFF2-40B4-BE49-F238E27FC236}">
                <a16:creationId xmlns:a16="http://schemas.microsoft.com/office/drawing/2014/main" id="{767CF198-49C5-4D2A-93C6-A7A4D04B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4241249"/>
            <a:ext cx="4901184" cy="2616751"/>
          </a:xfrm>
          <a:custGeom>
            <a:avLst/>
            <a:gdLst>
              <a:gd name="connsiteX0" fmla="*/ 218593 w 4901184"/>
              <a:gd name="connsiteY0" fmla="*/ 0 h 2616751"/>
              <a:gd name="connsiteX1" fmla="*/ 4682591 w 4901184"/>
              <a:gd name="connsiteY1" fmla="*/ 0 h 2616751"/>
              <a:gd name="connsiteX2" fmla="*/ 4901184 w 4901184"/>
              <a:gd name="connsiteY2" fmla="*/ 218593 h 2616751"/>
              <a:gd name="connsiteX3" fmla="*/ 4901184 w 4901184"/>
              <a:gd name="connsiteY3" fmla="*/ 2616751 h 2616751"/>
              <a:gd name="connsiteX4" fmla="*/ 0 w 4901184"/>
              <a:gd name="connsiteY4" fmla="*/ 2616751 h 2616751"/>
              <a:gd name="connsiteX5" fmla="*/ 0 w 4901184"/>
              <a:gd name="connsiteY5" fmla="*/ 218593 h 2616751"/>
              <a:gd name="connsiteX6" fmla="*/ 218593 w 4901184"/>
              <a:gd name="connsiteY6" fmla="*/ 0 h 2616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1184" h="2616751">
                <a:moveTo>
                  <a:pt x="218593" y="0"/>
                </a:moveTo>
                <a:lnTo>
                  <a:pt x="4682591" y="0"/>
                </a:lnTo>
                <a:cubicBezTo>
                  <a:pt x="4803317" y="0"/>
                  <a:pt x="4901184" y="97867"/>
                  <a:pt x="4901184" y="218593"/>
                </a:cubicBezTo>
                <a:lnTo>
                  <a:pt x="4901184" y="2616751"/>
                </a:lnTo>
                <a:lnTo>
                  <a:pt x="0" y="2616751"/>
                </a:lnTo>
                <a:lnTo>
                  <a:pt x="0" y="218593"/>
                </a:lnTo>
                <a:cubicBezTo>
                  <a:pt x="0" y="97867"/>
                  <a:pt x="97867" y="0"/>
                  <a:pt x="218593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 descr="Twitter – Appar på Google Play">
            <a:extLst>
              <a:ext uri="{FF2B5EF4-FFF2-40B4-BE49-F238E27FC236}">
                <a16:creationId xmlns:a16="http://schemas.microsoft.com/office/drawing/2014/main" id="{3F3E6C7B-EAF9-8C4C-8CA3-21311ADD3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40" r="3" b="22527"/>
          <a:stretch/>
        </p:blipFill>
        <p:spPr bwMode="auto">
          <a:xfrm>
            <a:off x="870090" y="4405842"/>
            <a:ext cx="4572000" cy="2452159"/>
          </a:xfrm>
          <a:custGeom>
            <a:avLst/>
            <a:gdLst/>
            <a:ahLst/>
            <a:cxnLst/>
            <a:rect l="l" t="t" r="r" b="b"/>
            <a:pathLst>
              <a:path w="4572000" h="2452159">
                <a:moveTo>
                  <a:pt x="162946" y="0"/>
                </a:moveTo>
                <a:lnTo>
                  <a:pt x="4409054" y="0"/>
                </a:lnTo>
                <a:cubicBezTo>
                  <a:pt x="4499047" y="0"/>
                  <a:pt x="4572000" y="72953"/>
                  <a:pt x="4572000" y="162946"/>
                </a:cubicBezTo>
                <a:lnTo>
                  <a:pt x="4572000" y="2452159"/>
                </a:lnTo>
                <a:lnTo>
                  <a:pt x="0" y="2452159"/>
                </a:lnTo>
                <a:lnTo>
                  <a:pt x="0" y="162946"/>
                </a:lnTo>
                <a:cubicBezTo>
                  <a:pt x="0" y="72953"/>
                  <a:pt x="72953" y="0"/>
                  <a:pt x="16294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Content Placeholder 1036">
            <a:extLst>
              <a:ext uri="{FF2B5EF4-FFF2-40B4-BE49-F238E27FC236}">
                <a16:creationId xmlns:a16="http://schemas.microsoft.com/office/drawing/2014/main" id="{38F351F1-F1C9-1792-BAE2-8E271C02D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6773" y="2503311"/>
            <a:ext cx="5063457" cy="2729196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Generally more discussed in financial centers </a:t>
            </a:r>
          </a:p>
          <a:p>
            <a:r>
              <a:rPr lang="en-US" dirty="0"/>
              <a:t>Sentiment reacts but remains high</a:t>
            </a:r>
          </a:p>
          <a:p>
            <a:r>
              <a:rPr lang="en-US" dirty="0"/>
              <a:t>Large volume does not correlate with twitter activity</a:t>
            </a:r>
          </a:p>
          <a:p>
            <a:r>
              <a:rPr lang="en-US" dirty="0"/>
              <a:t>Twitter is generally positive</a:t>
            </a:r>
          </a:p>
          <a:p>
            <a:r>
              <a:rPr lang="en-US" dirty="0"/>
              <a:t>Larger accounts =&gt; less extreme views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2650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6AAB769-9635-4A0E-8861-BB3FE8396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2C2EDBC9-13BF-4E42-8595-5A2BF98944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69441" y="1233378"/>
            <a:ext cx="5441285" cy="2364964"/>
          </a:xfrm>
        </p:spPr>
        <p:txBody>
          <a:bodyPr>
            <a:normAutofit/>
          </a:bodyPr>
          <a:lstStyle/>
          <a:p>
            <a:r>
              <a:rPr lang="sv-SE" dirty="0" err="1"/>
              <a:t>Bitcoin</a:t>
            </a:r>
            <a:r>
              <a:rPr lang="sv-SE" dirty="0"/>
              <a:t> #BTC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444F2E01-5329-6248-920B-1FCD263E9A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69441" y="3598339"/>
            <a:ext cx="5441286" cy="1675335"/>
          </a:xfrm>
        </p:spPr>
        <p:txBody>
          <a:bodyPr>
            <a:normAutofit/>
          </a:bodyPr>
          <a:lstStyle/>
          <a:p>
            <a:r>
              <a:rPr lang="sv-SE" dirty="0">
                <a:solidFill>
                  <a:srgbClr val="B58137"/>
                </a:solidFill>
              </a:rPr>
              <a:t>-A sentiment </a:t>
            </a:r>
            <a:r>
              <a:rPr lang="sv-SE" dirty="0" err="1">
                <a:solidFill>
                  <a:srgbClr val="B58137"/>
                </a:solidFill>
              </a:rPr>
              <a:t>analysis</a:t>
            </a:r>
            <a:r>
              <a:rPr lang="sv-SE" dirty="0">
                <a:solidFill>
                  <a:srgbClr val="B58137"/>
                </a:solidFill>
              </a:rPr>
              <a:t> </a:t>
            </a:r>
            <a:r>
              <a:rPr lang="sv-SE" dirty="0" err="1">
                <a:solidFill>
                  <a:srgbClr val="B58137"/>
                </a:solidFill>
              </a:rPr>
              <a:t>of</a:t>
            </a:r>
            <a:r>
              <a:rPr lang="sv-SE" dirty="0">
                <a:solidFill>
                  <a:srgbClr val="B58137"/>
                </a:solidFill>
              </a:rPr>
              <a:t> Twitters #BTC, #HODL </a:t>
            </a:r>
            <a:r>
              <a:rPr lang="sv-SE" dirty="0" err="1">
                <a:solidFill>
                  <a:srgbClr val="B58137"/>
                </a:solidFill>
              </a:rPr>
              <a:t>etc</a:t>
            </a:r>
            <a:endParaRPr lang="sv-SE" dirty="0">
              <a:solidFill>
                <a:srgbClr val="B58137"/>
              </a:solidFill>
            </a:endParaRPr>
          </a:p>
          <a:p>
            <a:r>
              <a:rPr lang="sv-SE" dirty="0">
                <a:solidFill>
                  <a:srgbClr val="B58137"/>
                </a:solidFill>
              </a:rPr>
              <a:t>By Gustav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BF7BBCC-A085-493E-83D9-01D4F8E88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-10649" y="1"/>
            <a:ext cx="4690532" cy="6858000"/>
          </a:xfrm>
          <a:prstGeom prst="rect">
            <a:avLst/>
          </a:prstGeom>
        </p:spPr>
      </p:pic>
      <p:pic>
        <p:nvPicPr>
          <p:cNvPr id="4" name="Picture 3" descr="B sign-on figures">
            <a:extLst>
              <a:ext uri="{FF2B5EF4-FFF2-40B4-BE49-F238E27FC236}">
                <a16:creationId xmlns:a16="http://schemas.microsoft.com/office/drawing/2014/main" id="{D5E02BD6-2D41-BA2D-20B5-8967BA8701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740" r="31097" b="-1"/>
          <a:stretch/>
        </p:blipFill>
        <p:spPr>
          <a:xfrm>
            <a:off x="20" y="10"/>
            <a:ext cx="457162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712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EB9D55-38C8-45B4-BB2D-4FDBBDB08C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9" name="Freeform: Shape 8">
            <a:extLst>
              <a:ext uri="{FF2B5EF4-FFF2-40B4-BE49-F238E27FC236}">
                <a16:creationId xmlns:a16="http://schemas.microsoft.com/office/drawing/2014/main" id="{B40DDA79-7866-468E-A33D-D8341D900E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67080"/>
          </a:xfrm>
          <a:custGeom>
            <a:avLst/>
            <a:gdLst>
              <a:gd name="connsiteX0" fmla="*/ 0 w 12192000"/>
              <a:gd name="connsiteY0" fmla="*/ 0 h 4567080"/>
              <a:gd name="connsiteX1" fmla="*/ 12192000 w 12192000"/>
              <a:gd name="connsiteY1" fmla="*/ 0 h 4567080"/>
              <a:gd name="connsiteX2" fmla="*/ 12192000 w 12192000"/>
              <a:gd name="connsiteY2" fmla="*/ 4040874 h 4567080"/>
              <a:gd name="connsiteX3" fmla="*/ 11707453 w 12192000"/>
              <a:gd name="connsiteY3" fmla="*/ 4125902 h 4567080"/>
              <a:gd name="connsiteX4" fmla="*/ 6090444 w 12192000"/>
              <a:gd name="connsiteY4" fmla="*/ 4567080 h 4567080"/>
              <a:gd name="connsiteX5" fmla="*/ 473435 w 12192000"/>
              <a:gd name="connsiteY5" fmla="*/ 4125902 h 4567080"/>
              <a:gd name="connsiteX6" fmla="*/ 0 w 12192000"/>
              <a:gd name="connsiteY6" fmla="*/ 4042824 h 4567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4567080">
                <a:moveTo>
                  <a:pt x="0" y="0"/>
                </a:moveTo>
                <a:lnTo>
                  <a:pt x="12192000" y="0"/>
                </a:lnTo>
                <a:lnTo>
                  <a:pt x="12192000" y="4040874"/>
                </a:lnTo>
                <a:lnTo>
                  <a:pt x="11707453" y="4125902"/>
                </a:lnTo>
                <a:cubicBezTo>
                  <a:pt x="9955980" y="4411316"/>
                  <a:pt x="8064085" y="4567080"/>
                  <a:pt x="6090444" y="4567080"/>
                </a:cubicBezTo>
                <a:cubicBezTo>
                  <a:pt x="4116804" y="4567080"/>
                  <a:pt x="2224908" y="4411316"/>
                  <a:pt x="473435" y="4125902"/>
                </a:cubicBezTo>
                <a:lnTo>
                  <a:pt x="0" y="4042824"/>
                </a:lnTo>
                <a:close/>
              </a:path>
            </a:pathLst>
          </a:custGeom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40316268-463F-0F47-9166-93DA5DBB9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0013" y="1251284"/>
            <a:ext cx="9440862" cy="2458545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Don’t tweet and trade!</a:t>
            </a:r>
          </a:p>
        </p:txBody>
      </p:sp>
    </p:spTree>
    <p:extLst>
      <p:ext uri="{BB962C8B-B14F-4D97-AF65-F5344CB8AC3E}">
        <p14:creationId xmlns:p14="http://schemas.microsoft.com/office/powerpoint/2010/main" val="870293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D1B38B2-445B-D044-AE0C-D5B843D4E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772" y="573480"/>
            <a:ext cx="5063458" cy="15607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5DCD51DF-47F0-4E43-9A0F-6B18888E0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0"/>
            <a:ext cx="4901184" cy="4032504"/>
          </a:xfrm>
          <a:custGeom>
            <a:avLst/>
            <a:gdLst>
              <a:gd name="connsiteX0" fmla="*/ 0 w 4901184"/>
              <a:gd name="connsiteY0" fmla="*/ 0 h 4032504"/>
              <a:gd name="connsiteX1" fmla="*/ 4901184 w 4901184"/>
              <a:gd name="connsiteY1" fmla="*/ 0 h 4032504"/>
              <a:gd name="connsiteX2" fmla="*/ 4901184 w 4901184"/>
              <a:gd name="connsiteY2" fmla="*/ 3813911 h 4032504"/>
              <a:gd name="connsiteX3" fmla="*/ 4682591 w 4901184"/>
              <a:gd name="connsiteY3" fmla="*/ 4032504 h 4032504"/>
              <a:gd name="connsiteX4" fmla="*/ 218593 w 4901184"/>
              <a:gd name="connsiteY4" fmla="*/ 4032504 h 4032504"/>
              <a:gd name="connsiteX5" fmla="*/ 0 w 4901184"/>
              <a:gd name="connsiteY5" fmla="*/ 3813911 h 4032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01184" h="4032504">
                <a:moveTo>
                  <a:pt x="0" y="0"/>
                </a:moveTo>
                <a:lnTo>
                  <a:pt x="4901184" y="0"/>
                </a:lnTo>
                <a:lnTo>
                  <a:pt x="4901184" y="3813911"/>
                </a:lnTo>
                <a:cubicBezTo>
                  <a:pt x="4901184" y="3934637"/>
                  <a:pt x="4803317" y="4032504"/>
                  <a:pt x="4682591" y="4032504"/>
                </a:cubicBezTo>
                <a:lnTo>
                  <a:pt x="218593" y="4032504"/>
                </a:lnTo>
                <a:cubicBezTo>
                  <a:pt x="97867" y="4032504"/>
                  <a:pt x="0" y="3934637"/>
                  <a:pt x="0" y="381391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Bitcoin [BTC] holders planning to go long should read this first - AMBCrypto">
            <a:extLst>
              <a:ext uri="{FF2B5EF4-FFF2-40B4-BE49-F238E27FC236}">
                <a16:creationId xmlns:a16="http://schemas.microsoft.com/office/drawing/2014/main" id="{E11F199A-F81B-654E-B9E2-FB90E0F1B2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" r="20520" b="3"/>
          <a:stretch/>
        </p:blipFill>
        <p:spPr bwMode="auto">
          <a:xfrm>
            <a:off x="870090" y="-3"/>
            <a:ext cx="4572000" cy="3867912"/>
          </a:xfrm>
          <a:custGeom>
            <a:avLst/>
            <a:gdLst/>
            <a:ahLst/>
            <a:cxnLst/>
            <a:rect l="l" t="t" r="r" b="b"/>
            <a:pathLst>
              <a:path w="4572000" h="3867912">
                <a:moveTo>
                  <a:pt x="0" y="0"/>
                </a:moveTo>
                <a:lnTo>
                  <a:pt x="4572000" y="0"/>
                </a:lnTo>
                <a:lnTo>
                  <a:pt x="4572000" y="3704966"/>
                </a:lnTo>
                <a:cubicBezTo>
                  <a:pt x="4572000" y="3794959"/>
                  <a:pt x="4499047" y="3867912"/>
                  <a:pt x="4409054" y="3867912"/>
                </a:cubicBezTo>
                <a:lnTo>
                  <a:pt x="162946" y="3867912"/>
                </a:lnTo>
                <a:cubicBezTo>
                  <a:pt x="72953" y="3867912"/>
                  <a:pt x="0" y="3794959"/>
                  <a:pt x="0" y="37049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Freeform: Shape 1043">
            <a:extLst>
              <a:ext uri="{FF2B5EF4-FFF2-40B4-BE49-F238E27FC236}">
                <a16:creationId xmlns:a16="http://schemas.microsoft.com/office/drawing/2014/main" id="{767CF198-49C5-4D2A-93C6-A7A4D04B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4241249"/>
            <a:ext cx="4901184" cy="2616751"/>
          </a:xfrm>
          <a:custGeom>
            <a:avLst/>
            <a:gdLst>
              <a:gd name="connsiteX0" fmla="*/ 218593 w 4901184"/>
              <a:gd name="connsiteY0" fmla="*/ 0 h 2616751"/>
              <a:gd name="connsiteX1" fmla="*/ 4682591 w 4901184"/>
              <a:gd name="connsiteY1" fmla="*/ 0 h 2616751"/>
              <a:gd name="connsiteX2" fmla="*/ 4901184 w 4901184"/>
              <a:gd name="connsiteY2" fmla="*/ 218593 h 2616751"/>
              <a:gd name="connsiteX3" fmla="*/ 4901184 w 4901184"/>
              <a:gd name="connsiteY3" fmla="*/ 2616751 h 2616751"/>
              <a:gd name="connsiteX4" fmla="*/ 0 w 4901184"/>
              <a:gd name="connsiteY4" fmla="*/ 2616751 h 2616751"/>
              <a:gd name="connsiteX5" fmla="*/ 0 w 4901184"/>
              <a:gd name="connsiteY5" fmla="*/ 218593 h 2616751"/>
              <a:gd name="connsiteX6" fmla="*/ 218593 w 4901184"/>
              <a:gd name="connsiteY6" fmla="*/ 0 h 2616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1184" h="2616751">
                <a:moveTo>
                  <a:pt x="218593" y="0"/>
                </a:moveTo>
                <a:lnTo>
                  <a:pt x="4682591" y="0"/>
                </a:lnTo>
                <a:cubicBezTo>
                  <a:pt x="4803317" y="0"/>
                  <a:pt x="4901184" y="97867"/>
                  <a:pt x="4901184" y="218593"/>
                </a:cubicBezTo>
                <a:lnTo>
                  <a:pt x="4901184" y="2616751"/>
                </a:lnTo>
                <a:lnTo>
                  <a:pt x="0" y="2616751"/>
                </a:lnTo>
                <a:lnTo>
                  <a:pt x="0" y="218593"/>
                </a:lnTo>
                <a:cubicBezTo>
                  <a:pt x="0" y="97867"/>
                  <a:pt x="97867" y="0"/>
                  <a:pt x="218593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 descr="Twitter – Appar på Google Play">
            <a:extLst>
              <a:ext uri="{FF2B5EF4-FFF2-40B4-BE49-F238E27FC236}">
                <a16:creationId xmlns:a16="http://schemas.microsoft.com/office/drawing/2014/main" id="{3F3E6C7B-EAF9-8C4C-8CA3-21311ADD3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40" r="3" b="22527"/>
          <a:stretch/>
        </p:blipFill>
        <p:spPr bwMode="auto">
          <a:xfrm>
            <a:off x="870090" y="4405842"/>
            <a:ext cx="4572000" cy="2452159"/>
          </a:xfrm>
          <a:custGeom>
            <a:avLst/>
            <a:gdLst/>
            <a:ahLst/>
            <a:cxnLst/>
            <a:rect l="l" t="t" r="r" b="b"/>
            <a:pathLst>
              <a:path w="4572000" h="2452159">
                <a:moveTo>
                  <a:pt x="162946" y="0"/>
                </a:moveTo>
                <a:lnTo>
                  <a:pt x="4409054" y="0"/>
                </a:lnTo>
                <a:cubicBezTo>
                  <a:pt x="4499047" y="0"/>
                  <a:pt x="4572000" y="72953"/>
                  <a:pt x="4572000" y="162946"/>
                </a:cubicBezTo>
                <a:lnTo>
                  <a:pt x="4572000" y="2452159"/>
                </a:lnTo>
                <a:lnTo>
                  <a:pt x="0" y="2452159"/>
                </a:lnTo>
                <a:lnTo>
                  <a:pt x="0" y="162946"/>
                </a:lnTo>
                <a:cubicBezTo>
                  <a:pt x="0" y="72953"/>
                  <a:pt x="72953" y="0"/>
                  <a:pt x="16294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Content Placeholder 1036">
            <a:extLst>
              <a:ext uri="{FF2B5EF4-FFF2-40B4-BE49-F238E27FC236}">
                <a16:creationId xmlns:a16="http://schemas.microsoft.com/office/drawing/2014/main" id="{38F351F1-F1C9-1792-BAE2-8E271C02D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6773" y="2503311"/>
            <a:ext cx="5063457" cy="2729196"/>
          </a:xfrm>
        </p:spPr>
        <p:txBody>
          <a:bodyPr>
            <a:normAutofit/>
          </a:bodyPr>
          <a:lstStyle/>
          <a:p>
            <a:r>
              <a:rPr lang="en-US" dirty="0"/>
              <a:t>Dataset</a:t>
            </a:r>
            <a:br>
              <a:rPr lang="en-US" dirty="0"/>
            </a:br>
            <a:r>
              <a:rPr lang="en-US" dirty="0"/>
              <a:t>- Data cleaning</a:t>
            </a:r>
            <a:br>
              <a:rPr lang="en-US" dirty="0"/>
            </a:br>
            <a:r>
              <a:rPr lang="en-US" dirty="0"/>
              <a:t>- Structuring</a:t>
            </a:r>
          </a:p>
          <a:p>
            <a:r>
              <a:rPr lang="en-US" dirty="0"/>
              <a:t>Data analysis</a:t>
            </a:r>
            <a:br>
              <a:rPr lang="en-US" dirty="0"/>
            </a:br>
            <a:r>
              <a:rPr lang="en-US" dirty="0"/>
              <a:t>- Questions</a:t>
            </a:r>
            <a:br>
              <a:rPr lang="en-US" dirty="0"/>
            </a:br>
            <a:r>
              <a:rPr lang="en-US" dirty="0"/>
              <a:t>- Visualizations</a:t>
            </a:r>
          </a:p>
          <a:p>
            <a:r>
              <a:rPr lang="en-US" dirty="0"/>
              <a:t>Conclusions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33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9">
            <a:extLst>
              <a:ext uri="{FF2B5EF4-FFF2-40B4-BE49-F238E27FC236}">
                <a16:creationId xmlns:a16="http://schemas.microsoft.com/office/drawing/2014/main" id="{61B2A784-4501-42A8-86DF-DB27DE395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256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D1B38B2-445B-D044-AE0C-D5B843D4E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772" y="573480"/>
            <a:ext cx="5063458" cy="156071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Analysis</a:t>
            </a:r>
          </a:p>
        </p:txBody>
      </p:sp>
      <p:sp>
        <p:nvSpPr>
          <p:cNvPr id="1042" name="Freeform: Shape 1041">
            <a:extLst>
              <a:ext uri="{FF2B5EF4-FFF2-40B4-BE49-F238E27FC236}">
                <a16:creationId xmlns:a16="http://schemas.microsoft.com/office/drawing/2014/main" id="{5DCD51DF-47F0-4E43-9A0F-6B18888E09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0"/>
            <a:ext cx="4901184" cy="4032504"/>
          </a:xfrm>
          <a:custGeom>
            <a:avLst/>
            <a:gdLst>
              <a:gd name="connsiteX0" fmla="*/ 0 w 4901184"/>
              <a:gd name="connsiteY0" fmla="*/ 0 h 4032504"/>
              <a:gd name="connsiteX1" fmla="*/ 4901184 w 4901184"/>
              <a:gd name="connsiteY1" fmla="*/ 0 h 4032504"/>
              <a:gd name="connsiteX2" fmla="*/ 4901184 w 4901184"/>
              <a:gd name="connsiteY2" fmla="*/ 3813911 h 4032504"/>
              <a:gd name="connsiteX3" fmla="*/ 4682591 w 4901184"/>
              <a:gd name="connsiteY3" fmla="*/ 4032504 h 4032504"/>
              <a:gd name="connsiteX4" fmla="*/ 218593 w 4901184"/>
              <a:gd name="connsiteY4" fmla="*/ 4032504 h 4032504"/>
              <a:gd name="connsiteX5" fmla="*/ 0 w 4901184"/>
              <a:gd name="connsiteY5" fmla="*/ 3813911 h 40325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01184" h="4032504">
                <a:moveTo>
                  <a:pt x="0" y="0"/>
                </a:moveTo>
                <a:lnTo>
                  <a:pt x="4901184" y="0"/>
                </a:lnTo>
                <a:lnTo>
                  <a:pt x="4901184" y="3813911"/>
                </a:lnTo>
                <a:cubicBezTo>
                  <a:pt x="4901184" y="3934637"/>
                  <a:pt x="4803317" y="4032504"/>
                  <a:pt x="4682591" y="4032504"/>
                </a:cubicBezTo>
                <a:lnTo>
                  <a:pt x="218593" y="4032504"/>
                </a:lnTo>
                <a:cubicBezTo>
                  <a:pt x="97867" y="4032504"/>
                  <a:pt x="0" y="3934637"/>
                  <a:pt x="0" y="3813911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Bitcoin [BTC] holders planning to go long should read this first - AMBCrypto">
            <a:extLst>
              <a:ext uri="{FF2B5EF4-FFF2-40B4-BE49-F238E27FC236}">
                <a16:creationId xmlns:a16="http://schemas.microsoft.com/office/drawing/2014/main" id="{E11F199A-F81B-654E-B9E2-FB90E0F1B2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" r="20520" b="3"/>
          <a:stretch/>
        </p:blipFill>
        <p:spPr bwMode="auto">
          <a:xfrm>
            <a:off x="870090" y="-3"/>
            <a:ext cx="4572000" cy="3867912"/>
          </a:xfrm>
          <a:custGeom>
            <a:avLst/>
            <a:gdLst/>
            <a:ahLst/>
            <a:cxnLst/>
            <a:rect l="l" t="t" r="r" b="b"/>
            <a:pathLst>
              <a:path w="4572000" h="3867912">
                <a:moveTo>
                  <a:pt x="0" y="0"/>
                </a:moveTo>
                <a:lnTo>
                  <a:pt x="4572000" y="0"/>
                </a:lnTo>
                <a:lnTo>
                  <a:pt x="4572000" y="3704966"/>
                </a:lnTo>
                <a:cubicBezTo>
                  <a:pt x="4572000" y="3794959"/>
                  <a:pt x="4499047" y="3867912"/>
                  <a:pt x="4409054" y="3867912"/>
                </a:cubicBezTo>
                <a:lnTo>
                  <a:pt x="162946" y="3867912"/>
                </a:lnTo>
                <a:cubicBezTo>
                  <a:pt x="72953" y="3867912"/>
                  <a:pt x="0" y="3794959"/>
                  <a:pt x="0" y="370496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Freeform: Shape 1043">
            <a:extLst>
              <a:ext uri="{FF2B5EF4-FFF2-40B4-BE49-F238E27FC236}">
                <a16:creationId xmlns:a16="http://schemas.microsoft.com/office/drawing/2014/main" id="{767CF198-49C5-4D2A-93C6-A7A4D04B9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498" y="4241249"/>
            <a:ext cx="4901184" cy="2616751"/>
          </a:xfrm>
          <a:custGeom>
            <a:avLst/>
            <a:gdLst>
              <a:gd name="connsiteX0" fmla="*/ 218593 w 4901184"/>
              <a:gd name="connsiteY0" fmla="*/ 0 h 2616751"/>
              <a:gd name="connsiteX1" fmla="*/ 4682591 w 4901184"/>
              <a:gd name="connsiteY1" fmla="*/ 0 h 2616751"/>
              <a:gd name="connsiteX2" fmla="*/ 4901184 w 4901184"/>
              <a:gd name="connsiteY2" fmla="*/ 218593 h 2616751"/>
              <a:gd name="connsiteX3" fmla="*/ 4901184 w 4901184"/>
              <a:gd name="connsiteY3" fmla="*/ 2616751 h 2616751"/>
              <a:gd name="connsiteX4" fmla="*/ 0 w 4901184"/>
              <a:gd name="connsiteY4" fmla="*/ 2616751 h 2616751"/>
              <a:gd name="connsiteX5" fmla="*/ 0 w 4901184"/>
              <a:gd name="connsiteY5" fmla="*/ 218593 h 2616751"/>
              <a:gd name="connsiteX6" fmla="*/ 218593 w 4901184"/>
              <a:gd name="connsiteY6" fmla="*/ 0 h 2616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01184" h="2616751">
                <a:moveTo>
                  <a:pt x="218593" y="0"/>
                </a:moveTo>
                <a:lnTo>
                  <a:pt x="4682591" y="0"/>
                </a:lnTo>
                <a:cubicBezTo>
                  <a:pt x="4803317" y="0"/>
                  <a:pt x="4901184" y="97867"/>
                  <a:pt x="4901184" y="218593"/>
                </a:cubicBezTo>
                <a:lnTo>
                  <a:pt x="4901184" y="2616751"/>
                </a:lnTo>
                <a:lnTo>
                  <a:pt x="0" y="2616751"/>
                </a:lnTo>
                <a:lnTo>
                  <a:pt x="0" y="218593"/>
                </a:lnTo>
                <a:cubicBezTo>
                  <a:pt x="0" y="97867"/>
                  <a:pt x="97867" y="0"/>
                  <a:pt x="218593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30" name="Picture 6" descr="Twitter – Appar på Google Play">
            <a:extLst>
              <a:ext uri="{FF2B5EF4-FFF2-40B4-BE49-F238E27FC236}">
                <a16:creationId xmlns:a16="http://schemas.microsoft.com/office/drawing/2014/main" id="{3F3E6C7B-EAF9-8C4C-8CA3-21311ADD3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840" r="3" b="22527"/>
          <a:stretch/>
        </p:blipFill>
        <p:spPr bwMode="auto">
          <a:xfrm>
            <a:off x="870090" y="4405842"/>
            <a:ext cx="4572000" cy="2452159"/>
          </a:xfrm>
          <a:custGeom>
            <a:avLst/>
            <a:gdLst/>
            <a:ahLst/>
            <a:cxnLst/>
            <a:rect l="l" t="t" r="r" b="b"/>
            <a:pathLst>
              <a:path w="4572000" h="2452159">
                <a:moveTo>
                  <a:pt x="162946" y="0"/>
                </a:moveTo>
                <a:lnTo>
                  <a:pt x="4409054" y="0"/>
                </a:lnTo>
                <a:cubicBezTo>
                  <a:pt x="4499047" y="0"/>
                  <a:pt x="4572000" y="72953"/>
                  <a:pt x="4572000" y="162946"/>
                </a:cubicBezTo>
                <a:lnTo>
                  <a:pt x="4572000" y="2452159"/>
                </a:lnTo>
                <a:lnTo>
                  <a:pt x="0" y="2452159"/>
                </a:lnTo>
                <a:lnTo>
                  <a:pt x="0" y="162946"/>
                </a:lnTo>
                <a:cubicBezTo>
                  <a:pt x="0" y="72953"/>
                  <a:pt x="72953" y="0"/>
                  <a:pt x="16294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7" name="Content Placeholder 1036">
            <a:extLst>
              <a:ext uri="{FF2B5EF4-FFF2-40B4-BE49-F238E27FC236}">
                <a16:creationId xmlns:a16="http://schemas.microsoft.com/office/drawing/2014/main" id="{38F351F1-F1C9-1792-BAE2-8E271C02D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6773" y="2503311"/>
            <a:ext cx="5063457" cy="2729196"/>
          </a:xfrm>
        </p:spPr>
        <p:txBody>
          <a:bodyPr>
            <a:normAutofit/>
          </a:bodyPr>
          <a:lstStyle/>
          <a:p>
            <a:r>
              <a:rPr lang="en-US" dirty="0"/>
              <a:t>Questions:</a:t>
            </a:r>
            <a:br>
              <a:rPr lang="en-US" dirty="0"/>
            </a:br>
            <a:r>
              <a:rPr lang="en-US" dirty="0"/>
              <a:t>-  Sentiment and price (changes)</a:t>
            </a:r>
            <a:br>
              <a:rPr lang="en-US" dirty="0"/>
            </a:br>
            <a:r>
              <a:rPr lang="en-US" dirty="0"/>
              <a:t>-  Tweets versus volume</a:t>
            </a:r>
            <a:br>
              <a:rPr lang="en-US" dirty="0"/>
            </a:br>
            <a:r>
              <a:rPr lang="en-US" dirty="0"/>
              <a:t>-  Followers per view</a:t>
            </a:r>
            <a:br>
              <a:rPr lang="en-US" dirty="0"/>
            </a:br>
            <a:r>
              <a:rPr lang="en-US" dirty="0"/>
              <a:t>-  Locations</a:t>
            </a:r>
          </a:p>
          <a:p>
            <a:r>
              <a:rPr lang="en-US" dirty="0"/>
              <a:t>Variables</a:t>
            </a:r>
          </a:p>
          <a:p>
            <a:r>
              <a:rPr lang="en-US" dirty="0"/>
              <a:t>Choice of approach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7682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latshållare för innehåll 8" descr="En bild som visar gul, mörker, guld, fyrverkeri&#10;&#10;Automatiskt genererad beskrivning">
            <a:extLst>
              <a:ext uri="{FF2B5EF4-FFF2-40B4-BE49-F238E27FC236}">
                <a16:creationId xmlns:a16="http://schemas.microsoft.com/office/drawing/2014/main" id="{95A1425D-ED56-CC48-ACD2-F3027DA14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4150" y="596421"/>
            <a:ext cx="6743699" cy="5057774"/>
          </a:xfrm>
        </p:spPr>
      </p:pic>
    </p:spTree>
    <p:extLst>
      <p:ext uri="{BB962C8B-B14F-4D97-AF65-F5344CB8AC3E}">
        <p14:creationId xmlns:p14="http://schemas.microsoft.com/office/powerpoint/2010/main" val="385921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latshållare för innehåll 8" descr="En bild som visar gul, mörker, guld, fyrverkeri&#10;&#10;Automatiskt genererad beskrivning">
            <a:extLst>
              <a:ext uri="{FF2B5EF4-FFF2-40B4-BE49-F238E27FC236}">
                <a16:creationId xmlns:a16="http://schemas.microsoft.com/office/drawing/2014/main" id="{95A1425D-ED56-CC48-ACD2-F3027DA14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4150" y="577482"/>
            <a:ext cx="6743699" cy="5057774"/>
          </a:xfrm>
        </p:spPr>
      </p:pic>
      <p:cxnSp>
        <p:nvCxnSpPr>
          <p:cNvPr id="3" name="Rak 2">
            <a:extLst>
              <a:ext uri="{FF2B5EF4-FFF2-40B4-BE49-F238E27FC236}">
                <a16:creationId xmlns:a16="http://schemas.microsoft.com/office/drawing/2014/main" id="{D5D05995-9F17-D748-B97A-F6455EC3C8B6}"/>
              </a:ext>
            </a:extLst>
          </p:cNvPr>
          <p:cNvCxnSpPr/>
          <p:nvPr/>
        </p:nvCxnSpPr>
        <p:spPr>
          <a:xfrm>
            <a:off x="5847907" y="5082363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Rak 6">
            <a:extLst>
              <a:ext uri="{FF2B5EF4-FFF2-40B4-BE49-F238E27FC236}">
                <a16:creationId xmlns:a16="http://schemas.microsoft.com/office/drawing/2014/main" id="{EF75CE90-365B-F444-A2F5-AE18BA7692E6}"/>
              </a:ext>
            </a:extLst>
          </p:cNvPr>
          <p:cNvCxnSpPr>
            <a:cxnSpLocks/>
          </p:cNvCxnSpPr>
          <p:nvPr/>
        </p:nvCxnSpPr>
        <p:spPr>
          <a:xfrm>
            <a:off x="3561907" y="3838353"/>
            <a:ext cx="52418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ak 10">
            <a:extLst>
              <a:ext uri="{FF2B5EF4-FFF2-40B4-BE49-F238E27FC236}">
                <a16:creationId xmlns:a16="http://schemas.microsoft.com/office/drawing/2014/main" id="{FE28A491-705D-D44A-BDA3-D7D71892844C}"/>
              </a:ext>
            </a:extLst>
          </p:cNvPr>
          <p:cNvCxnSpPr/>
          <p:nvPr/>
        </p:nvCxnSpPr>
        <p:spPr>
          <a:xfrm>
            <a:off x="7006856" y="1222744"/>
            <a:ext cx="0" cy="3848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ak 12">
            <a:extLst>
              <a:ext uri="{FF2B5EF4-FFF2-40B4-BE49-F238E27FC236}">
                <a16:creationId xmlns:a16="http://schemas.microsoft.com/office/drawing/2014/main" id="{9205B9FF-3692-FE40-9BA3-B8312C3281E1}"/>
              </a:ext>
            </a:extLst>
          </p:cNvPr>
          <p:cNvCxnSpPr/>
          <p:nvPr/>
        </p:nvCxnSpPr>
        <p:spPr>
          <a:xfrm>
            <a:off x="5326912" y="1222744"/>
            <a:ext cx="0" cy="38489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986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latshållare för innehåll 12" descr="En bild som visar svart, mörker&#10;&#10;Automatiskt genererad beskrivning">
            <a:extLst>
              <a:ext uri="{FF2B5EF4-FFF2-40B4-BE49-F238E27FC236}">
                <a16:creationId xmlns:a16="http://schemas.microsoft.com/office/drawing/2014/main" id="{2C5508A7-6052-8A45-92EE-95E10A8BD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4737" y="2076450"/>
            <a:ext cx="4953000" cy="3714750"/>
          </a:xfrm>
        </p:spPr>
      </p:pic>
      <p:pic>
        <p:nvPicPr>
          <p:cNvPr id="15" name="Bildobjekt 14" descr="En bild som visar gul, ljus&#10;&#10;Automatiskt genererad beskrivning">
            <a:extLst>
              <a:ext uri="{FF2B5EF4-FFF2-40B4-BE49-F238E27FC236}">
                <a16:creationId xmlns:a16="http://schemas.microsoft.com/office/drawing/2014/main" id="{584F4FA1-A508-A34A-AF5C-300A90FC5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7338" y="596419"/>
            <a:ext cx="6527798" cy="4895849"/>
          </a:xfrm>
          <a:prstGeom prst="rect">
            <a:avLst/>
          </a:prstGeom>
        </p:spPr>
      </p:pic>
      <p:cxnSp>
        <p:nvCxnSpPr>
          <p:cNvPr id="3" name="Rak 2">
            <a:extLst>
              <a:ext uri="{FF2B5EF4-FFF2-40B4-BE49-F238E27FC236}">
                <a16:creationId xmlns:a16="http://schemas.microsoft.com/office/drawing/2014/main" id="{3577B234-0FFF-034F-8163-5B1F692EE98F}"/>
              </a:ext>
            </a:extLst>
          </p:cNvPr>
          <p:cNvCxnSpPr/>
          <p:nvPr/>
        </p:nvCxnSpPr>
        <p:spPr>
          <a:xfrm>
            <a:off x="3614737" y="3886200"/>
            <a:ext cx="512921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7148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latshållare för innehåll 12" descr="En bild som visar svart, mörker&#10;&#10;Automatiskt genererad beskrivning">
            <a:extLst>
              <a:ext uri="{FF2B5EF4-FFF2-40B4-BE49-F238E27FC236}">
                <a16:creationId xmlns:a16="http://schemas.microsoft.com/office/drawing/2014/main" id="{2C5508A7-6052-8A45-92EE-95E10A8BDD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14737" y="2076450"/>
            <a:ext cx="4953000" cy="3714750"/>
          </a:xfrm>
        </p:spPr>
      </p:pic>
      <p:pic>
        <p:nvPicPr>
          <p:cNvPr id="15" name="Bildobjekt 14" descr="En bild som visar gul, ljus&#10;&#10;Automatiskt genererad beskrivning">
            <a:extLst>
              <a:ext uri="{FF2B5EF4-FFF2-40B4-BE49-F238E27FC236}">
                <a16:creationId xmlns:a16="http://schemas.microsoft.com/office/drawing/2014/main" id="{584F4FA1-A508-A34A-AF5C-300A90FC5A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7338" y="500726"/>
            <a:ext cx="6527798" cy="4895849"/>
          </a:xfrm>
          <a:prstGeom prst="rect">
            <a:avLst/>
          </a:prstGeom>
        </p:spPr>
      </p:pic>
      <p:sp>
        <p:nvSpPr>
          <p:cNvPr id="19" name="Frihandsfigur 18">
            <a:extLst>
              <a:ext uri="{FF2B5EF4-FFF2-40B4-BE49-F238E27FC236}">
                <a16:creationId xmlns:a16="http://schemas.microsoft.com/office/drawing/2014/main" id="{4A3A6CF3-D561-7145-B502-3D3C21FB0B20}"/>
              </a:ext>
            </a:extLst>
          </p:cNvPr>
          <p:cNvSpPr/>
          <p:nvPr/>
        </p:nvSpPr>
        <p:spPr>
          <a:xfrm>
            <a:off x="6198781" y="1190847"/>
            <a:ext cx="2498652" cy="2381856"/>
          </a:xfrm>
          <a:custGeom>
            <a:avLst/>
            <a:gdLst>
              <a:gd name="connsiteX0" fmla="*/ 0 w 2498652"/>
              <a:gd name="connsiteY0" fmla="*/ 0 h 2381856"/>
              <a:gd name="connsiteX1" fmla="*/ 21266 w 2498652"/>
              <a:gd name="connsiteY1" fmla="*/ 244548 h 2381856"/>
              <a:gd name="connsiteX2" fmla="*/ 63796 w 2498652"/>
              <a:gd name="connsiteY2" fmla="*/ 435934 h 2381856"/>
              <a:gd name="connsiteX3" fmla="*/ 85061 w 2498652"/>
              <a:gd name="connsiteY3" fmla="*/ 467832 h 2381856"/>
              <a:gd name="connsiteX4" fmla="*/ 138224 w 2498652"/>
              <a:gd name="connsiteY4" fmla="*/ 563525 h 2381856"/>
              <a:gd name="connsiteX5" fmla="*/ 202019 w 2498652"/>
              <a:gd name="connsiteY5" fmla="*/ 659218 h 2381856"/>
              <a:gd name="connsiteX6" fmla="*/ 223284 w 2498652"/>
              <a:gd name="connsiteY6" fmla="*/ 691116 h 2381856"/>
              <a:gd name="connsiteX7" fmla="*/ 265814 w 2498652"/>
              <a:gd name="connsiteY7" fmla="*/ 776176 h 2381856"/>
              <a:gd name="connsiteX8" fmla="*/ 329610 w 2498652"/>
              <a:gd name="connsiteY8" fmla="*/ 882502 h 2381856"/>
              <a:gd name="connsiteX9" fmla="*/ 350875 w 2498652"/>
              <a:gd name="connsiteY9" fmla="*/ 914400 h 2381856"/>
              <a:gd name="connsiteX10" fmla="*/ 372140 w 2498652"/>
              <a:gd name="connsiteY10" fmla="*/ 956930 h 2381856"/>
              <a:gd name="connsiteX11" fmla="*/ 382772 w 2498652"/>
              <a:gd name="connsiteY11" fmla="*/ 988827 h 2381856"/>
              <a:gd name="connsiteX12" fmla="*/ 404038 w 2498652"/>
              <a:gd name="connsiteY12" fmla="*/ 1020725 h 2381856"/>
              <a:gd name="connsiteX13" fmla="*/ 435935 w 2498652"/>
              <a:gd name="connsiteY13" fmla="*/ 1084520 h 2381856"/>
              <a:gd name="connsiteX14" fmla="*/ 467833 w 2498652"/>
              <a:gd name="connsiteY14" fmla="*/ 1116418 h 2381856"/>
              <a:gd name="connsiteX15" fmla="*/ 489098 w 2498652"/>
              <a:gd name="connsiteY15" fmla="*/ 1158948 h 2381856"/>
              <a:gd name="connsiteX16" fmla="*/ 552893 w 2498652"/>
              <a:gd name="connsiteY16" fmla="*/ 1254641 h 2381856"/>
              <a:gd name="connsiteX17" fmla="*/ 574159 w 2498652"/>
              <a:gd name="connsiteY17" fmla="*/ 1286539 h 2381856"/>
              <a:gd name="connsiteX18" fmla="*/ 637954 w 2498652"/>
              <a:gd name="connsiteY18" fmla="*/ 1350334 h 2381856"/>
              <a:gd name="connsiteX19" fmla="*/ 659219 w 2498652"/>
              <a:gd name="connsiteY19" fmla="*/ 1371600 h 2381856"/>
              <a:gd name="connsiteX20" fmla="*/ 754912 w 2498652"/>
              <a:gd name="connsiteY20" fmla="*/ 1477925 h 2381856"/>
              <a:gd name="connsiteX21" fmla="*/ 818707 w 2498652"/>
              <a:gd name="connsiteY21" fmla="*/ 1531088 h 2381856"/>
              <a:gd name="connsiteX22" fmla="*/ 925033 w 2498652"/>
              <a:gd name="connsiteY22" fmla="*/ 1648046 h 2381856"/>
              <a:gd name="connsiteX23" fmla="*/ 967563 w 2498652"/>
              <a:gd name="connsiteY23" fmla="*/ 1679944 h 2381856"/>
              <a:gd name="connsiteX24" fmla="*/ 1031359 w 2498652"/>
              <a:gd name="connsiteY24" fmla="*/ 1754372 h 2381856"/>
              <a:gd name="connsiteX25" fmla="*/ 1116419 w 2498652"/>
              <a:gd name="connsiteY25" fmla="*/ 1818167 h 2381856"/>
              <a:gd name="connsiteX26" fmla="*/ 1158949 w 2498652"/>
              <a:gd name="connsiteY26" fmla="*/ 1850065 h 2381856"/>
              <a:gd name="connsiteX27" fmla="*/ 1190847 w 2498652"/>
              <a:gd name="connsiteY27" fmla="*/ 1892595 h 2381856"/>
              <a:gd name="connsiteX28" fmla="*/ 1222745 w 2498652"/>
              <a:gd name="connsiteY28" fmla="*/ 1913860 h 2381856"/>
              <a:gd name="connsiteX29" fmla="*/ 1265275 w 2498652"/>
              <a:gd name="connsiteY29" fmla="*/ 1945758 h 2381856"/>
              <a:gd name="connsiteX30" fmla="*/ 1297172 w 2498652"/>
              <a:gd name="connsiteY30" fmla="*/ 1967023 h 2381856"/>
              <a:gd name="connsiteX31" fmla="*/ 1318438 w 2498652"/>
              <a:gd name="connsiteY31" fmla="*/ 1988288 h 2381856"/>
              <a:gd name="connsiteX32" fmla="*/ 1360968 w 2498652"/>
              <a:gd name="connsiteY32" fmla="*/ 2009553 h 2381856"/>
              <a:gd name="connsiteX33" fmla="*/ 1435396 w 2498652"/>
              <a:gd name="connsiteY33" fmla="*/ 2062716 h 2381856"/>
              <a:gd name="connsiteX34" fmla="*/ 1477926 w 2498652"/>
              <a:gd name="connsiteY34" fmla="*/ 2083981 h 2381856"/>
              <a:gd name="connsiteX35" fmla="*/ 1531089 w 2498652"/>
              <a:gd name="connsiteY35" fmla="*/ 2105246 h 2381856"/>
              <a:gd name="connsiteX36" fmla="*/ 1658679 w 2498652"/>
              <a:gd name="connsiteY36" fmla="*/ 2179674 h 2381856"/>
              <a:gd name="connsiteX37" fmla="*/ 1722475 w 2498652"/>
              <a:gd name="connsiteY37" fmla="*/ 2200939 h 2381856"/>
              <a:gd name="connsiteX38" fmla="*/ 1754372 w 2498652"/>
              <a:gd name="connsiteY38" fmla="*/ 2211572 h 2381856"/>
              <a:gd name="connsiteX39" fmla="*/ 1839433 w 2498652"/>
              <a:gd name="connsiteY39" fmla="*/ 2232837 h 2381856"/>
              <a:gd name="connsiteX40" fmla="*/ 1913861 w 2498652"/>
              <a:gd name="connsiteY40" fmla="*/ 2254102 h 2381856"/>
              <a:gd name="connsiteX41" fmla="*/ 1967024 w 2498652"/>
              <a:gd name="connsiteY41" fmla="*/ 2264734 h 2381856"/>
              <a:gd name="connsiteX42" fmla="*/ 2052084 w 2498652"/>
              <a:gd name="connsiteY42" fmla="*/ 2286000 h 2381856"/>
              <a:gd name="connsiteX43" fmla="*/ 2158410 w 2498652"/>
              <a:gd name="connsiteY43" fmla="*/ 2307265 h 2381856"/>
              <a:gd name="connsiteX44" fmla="*/ 2222205 w 2498652"/>
              <a:gd name="connsiteY44" fmla="*/ 2317897 h 2381856"/>
              <a:gd name="connsiteX45" fmla="*/ 2328531 w 2498652"/>
              <a:gd name="connsiteY45" fmla="*/ 2349795 h 2381856"/>
              <a:gd name="connsiteX46" fmla="*/ 2360428 w 2498652"/>
              <a:gd name="connsiteY46" fmla="*/ 2360427 h 2381856"/>
              <a:gd name="connsiteX47" fmla="*/ 2392326 w 2498652"/>
              <a:gd name="connsiteY47" fmla="*/ 2371060 h 2381856"/>
              <a:gd name="connsiteX48" fmla="*/ 2498652 w 2498652"/>
              <a:gd name="connsiteY48" fmla="*/ 2381693 h 2381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2498652" h="2381856">
                <a:moveTo>
                  <a:pt x="0" y="0"/>
                </a:moveTo>
                <a:cubicBezTo>
                  <a:pt x="9278" y="148445"/>
                  <a:pt x="3885" y="134467"/>
                  <a:pt x="21266" y="244548"/>
                </a:cubicBezTo>
                <a:cubicBezTo>
                  <a:pt x="23662" y="259722"/>
                  <a:pt x="40621" y="401172"/>
                  <a:pt x="63796" y="435934"/>
                </a:cubicBezTo>
                <a:lnTo>
                  <a:pt x="85061" y="467832"/>
                </a:lnTo>
                <a:cubicBezTo>
                  <a:pt x="103775" y="523977"/>
                  <a:pt x="89475" y="490403"/>
                  <a:pt x="138224" y="563525"/>
                </a:cubicBezTo>
                <a:lnTo>
                  <a:pt x="202019" y="659218"/>
                </a:lnTo>
                <a:cubicBezTo>
                  <a:pt x="209107" y="669851"/>
                  <a:pt x="217569" y="679686"/>
                  <a:pt x="223284" y="691116"/>
                </a:cubicBezTo>
                <a:cubicBezTo>
                  <a:pt x="237461" y="719469"/>
                  <a:pt x="248230" y="749800"/>
                  <a:pt x="265814" y="776176"/>
                </a:cubicBezTo>
                <a:cubicBezTo>
                  <a:pt x="369849" y="932228"/>
                  <a:pt x="264225" y="768077"/>
                  <a:pt x="329610" y="882502"/>
                </a:cubicBezTo>
                <a:cubicBezTo>
                  <a:pt x="335950" y="893597"/>
                  <a:pt x="344535" y="903305"/>
                  <a:pt x="350875" y="914400"/>
                </a:cubicBezTo>
                <a:cubicBezTo>
                  <a:pt x="358739" y="928162"/>
                  <a:pt x="365896" y="942362"/>
                  <a:pt x="372140" y="956930"/>
                </a:cubicBezTo>
                <a:cubicBezTo>
                  <a:pt x="376555" y="967231"/>
                  <a:pt x="377760" y="978803"/>
                  <a:pt x="382772" y="988827"/>
                </a:cubicBezTo>
                <a:cubicBezTo>
                  <a:pt x="388487" y="1000257"/>
                  <a:pt x="396949" y="1010092"/>
                  <a:pt x="404038" y="1020725"/>
                </a:cubicBezTo>
                <a:cubicBezTo>
                  <a:pt x="414694" y="1052695"/>
                  <a:pt x="413033" y="1057037"/>
                  <a:pt x="435935" y="1084520"/>
                </a:cubicBezTo>
                <a:cubicBezTo>
                  <a:pt x="445561" y="1096072"/>
                  <a:pt x="459093" y="1104182"/>
                  <a:pt x="467833" y="1116418"/>
                </a:cubicBezTo>
                <a:cubicBezTo>
                  <a:pt x="477046" y="1129316"/>
                  <a:pt x="480943" y="1145357"/>
                  <a:pt x="489098" y="1158948"/>
                </a:cubicBezTo>
                <a:cubicBezTo>
                  <a:pt x="489110" y="1158969"/>
                  <a:pt x="542253" y="1238682"/>
                  <a:pt x="552893" y="1254641"/>
                </a:cubicBezTo>
                <a:cubicBezTo>
                  <a:pt x="559982" y="1265274"/>
                  <a:pt x="565123" y="1277503"/>
                  <a:pt x="574159" y="1286539"/>
                </a:cubicBezTo>
                <a:lnTo>
                  <a:pt x="637954" y="1350334"/>
                </a:lnTo>
                <a:cubicBezTo>
                  <a:pt x="645042" y="1357423"/>
                  <a:pt x="653204" y="1363580"/>
                  <a:pt x="659219" y="1371600"/>
                </a:cubicBezTo>
                <a:cubicBezTo>
                  <a:pt x="686672" y="1408204"/>
                  <a:pt x="716751" y="1452485"/>
                  <a:pt x="754912" y="1477925"/>
                </a:cubicBezTo>
                <a:cubicBezTo>
                  <a:pt x="787728" y="1499802"/>
                  <a:pt x="791416" y="1499248"/>
                  <a:pt x="818707" y="1531088"/>
                </a:cubicBezTo>
                <a:cubicBezTo>
                  <a:pt x="866482" y="1586825"/>
                  <a:pt x="848320" y="1590511"/>
                  <a:pt x="925033" y="1648046"/>
                </a:cubicBezTo>
                <a:cubicBezTo>
                  <a:pt x="939210" y="1658679"/>
                  <a:pt x="955032" y="1667413"/>
                  <a:pt x="967563" y="1679944"/>
                </a:cubicBezTo>
                <a:cubicBezTo>
                  <a:pt x="1031140" y="1743521"/>
                  <a:pt x="967705" y="1702292"/>
                  <a:pt x="1031359" y="1754372"/>
                </a:cubicBezTo>
                <a:cubicBezTo>
                  <a:pt x="1058789" y="1776815"/>
                  <a:pt x="1088066" y="1796902"/>
                  <a:pt x="1116419" y="1818167"/>
                </a:cubicBezTo>
                <a:cubicBezTo>
                  <a:pt x="1130596" y="1828800"/>
                  <a:pt x="1148316" y="1835888"/>
                  <a:pt x="1158949" y="1850065"/>
                </a:cubicBezTo>
                <a:cubicBezTo>
                  <a:pt x="1169582" y="1864242"/>
                  <a:pt x="1178316" y="1880065"/>
                  <a:pt x="1190847" y="1892595"/>
                </a:cubicBezTo>
                <a:cubicBezTo>
                  <a:pt x="1199883" y="1901631"/>
                  <a:pt x="1212346" y="1906432"/>
                  <a:pt x="1222745" y="1913860"/>
                </a:cubicBezTo>
                <a:cubicBezTo>
                  <a:pt x="1237165" y="1924160"/>
                  <a:pt x="1250855" y="1935458"/>
                  <a:pt x="1265275" y="1945758"/>
                </a:cubicBezTo>
                <a:cubicBezTo>
                  <a:pt x="1275673" y="1953185"/>
                  <a:pt x="1287194" y="1959040"/>
                  <a:pt x="1297172" y="1967023"/>
                </a:cubicBezTo>
                <a:cubicBezTo>
                  <a:pt x="1305000" y="1973285"/>
                  <a:pt x="1310097" y="1982727"/>
                  <a:pt x="1318438" y="1988288"/>
                </a:cubicBezTo>
                <a:cubicBezTo>
                  <a:pt x="1331626" y="1997080"/>
                  <a:pt x="1347527" y="2001152"/>
                  <a:pt x="1360968" y="2009553"/>
                </a:cubicBezTo>
                <a:cubicBezTo>
                  <a:pt x="1421834" y="2047595"/>
                  <a:pt x="1382903" y="2032720"/>
                  <a:pt x="1435396" y="2062716"/>
                </a:cubicBezTo>
                <a:cubicBezTo>
                  <a:pt x="1449158" y="2070580"/>
                  <a:pt x="1463442" y="2077544"/>
                  <a:pt x="1477926" y="2083981"/>
                </a:cubicBezTo>
                <a:cubicBezTo>
                  <a:pt x="1495367" y="2091733"/>
                  <a:pt x="1514405" y="2095977"/>
                  <a:pt x="1531089" y="2105246"/>
                </a:cubicBezTo>
                <a:cubicBezTo>
                  <a:pt x="1616075" y="2152461"/>
                  <a:pt x="1527186" y="2135844"/>
                  <a:pt x="1658679" y="2179674"/>
                </a:cubicBezTo>
                <a:lnTo>
                  <a:pt x="1722475" y="2200939"/>
                </a:lnTo>
                <a:cubicBezTo>
                  <a:pt x="1733107" y="2204483"/>
                  <a:pt x="1743499" y="2208854"/>
                  <a:pt x="1754372" y="2211572"/>
                </a:cubicBezTo>
                <a:cubicBezTo>
                  <a:pt x="1782726" y="2218660"/>
                  <a:pt x="1811706" y="2223595"/>
                  <a:pt x="1839433" y="2232837"/>
                </a:cubicBezTo>
                <a:cubicBezTo>
                  <a:pt x="1874948" y="2244675"/>
                  <a:pt x="1873817" y="2245203"/>
                  <a:pt x="1913861" y="2254102"/>
                </a:cubicBezTo>
                <a:cubicBezTo>
                  <a:pt x="1931503" y="2258022"/>
                  <a:pt x="1949415" y="2260670"/>
                  <a:pt x="1967024" y="2264734"/>
                </a:cubicBezTo>
                <a:cubicBezTo>
                  <a:pt x="1995502" y="2271306"/>
                  <a:pt x="2023426" y="2280268"/>
                  <a:pt x="2052084" y="2286000"/>
                </a:cubicBezTo>
                <a:cubicBezTo>
                  <a:pt x="2087526" y="2293088"/>
                  <a:pt x="2122758" y="2301323"/>
                  <a:pt x="2158410" y="2307265"/>
                </a:cubicBezTo>
                <a:cubicBezTo>
                  <a:pt x="2179675" y="2310809"/>
                  <a:pt x="2201065" y="2313669"/>
                  <a:pt x="2222205" y="2317897"/>
                </a:cubicBezTo>
                <a:cubicBezTo>
                  <a:pt x="2262371" y="2325930"/>
                  <a:pt x="2287855" y="2336237"/>
                  <a:pt x="2328531" y="2349795"/>
                </a:cubicBezTo>
                <a:lnTo>
                  <a:pt x="2360428" y="2360427"/>
                </a:lnTo>
                <a:cubicBezTo>
                  <a:pt x="2371061" y="2363971"/>
                  <a:pt x="2381271" y="2369217"/>
                  <a:pt x="2392326" y="2371060"/>
                </a:cubicBezTo>
                <a:cubicBezTo>
                  <a:pt x="2470105" y="2384024"/>
                  <a:pt x="2434563" y="2381693"/>
                  <a:pt x="2498652" y="2381693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cxnSp>
        <p:nvCxnSpPr>
          <p:cNvPr id="23" name="Rak 22">
            <a:extLst>
              <a:ext uri="{FF2B5EF4-FFF2-40B4-BE49-F238E27FC236}">
                <a16:creationId xmlns:a16="http://schemas.microsoft.com/office/drawing/2014/main" id="{F346828A-CF0C-5D49-BF67-8046C81495C7}"/>
              </a:ext>
            </a:extLst>
          </p:cNvPr>
          <p:cNvCxnSpPr/>
          <p:nvPr/>
        </p:nvCxnSpPr>
        <p:spPr>
          <a:xfrm>
            <a:off x="3614737" y="3806456"/>
            <a:ext cx="508269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8973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91000">
              <a:srgbClr val="FFC000"/>
            </a:gs>
            <a:gs pos="0">
              <a:srgbClr val="00B0F0"/>
            </a:gs>
            <a:gs pos="100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latshållare för innehåll 20" descr="En bild som visar skärmbild, text, Teckensnitt, Grafik&#10;&#10;Automatiskt genererad beskrivning">
            <a:extLst>
              <a:ext uri="{FF2B5EF4-FFF2-40B4-BE49-F238E27FC236}">
                <a16:creationId xmlns:a16="http://schemas.microsoft.com/office/drawing/2014/main" id="{E5460F37-A4E6-8046-A71F-231B01EB6C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7324" y="476249"/>
            <a:ext cx="6737352" cy="5053014"/>
          </a:xfrm>
        </p:spPr>
      </p:pic>
    </p:spTree>
    <p:extLst>
      <p:ext uri="{BB962C8B-B14F-4D97-AF65-F5344CB8AC3E}">
        <p14:creationId xmlns:p14="http://schemas.microsoft.com/office/powerpoint/2010/main" val="5976676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RegularSeed_2SEEDS">
      <a:dk1>
        <a:srgbClr val="000000"/>
      </a:dk1>
      <a:lt1>
        <a:srgbClr val="FFFFFF"/>
      </a:lt1>
      <a:dk2>
        <a:srgbClr val="31201C"/>
      </a:dk2>
      <a:lt2>
        <a:srgbClr val="F0F1F3"/>
      </a:lt2>
      <a:accent1>
        <a:srgbClr val="B58137"/>
      </a:accent1>
      <a:accent2>
        <a:srgbClr val="C75E49"/>
      </a:accent2>
      <a:accent3>
        <a:srgbClr val="A5A53C"/>
      </a:accent3>
      <a:accent4>
        <a:srgbClr val="37A1B5"/>
      </a:accent4>
      <a:accent5>
        <a:srgbClr val="497EC7"/>
      </a:accent5>
      <a:accent6>
        <a:srgbClr val="4344BA"/>
      </a:accent6>
      <a:hlink>
        <a:srgbClr val="3F74BF"/>
      </a:hlink>
      <a:folHlink>
        <a:srgbClr val="7F7F7F"/>
      </a:folHlink>
    </a:clrScheme>
    <a:fontScheme name="Slate">
      <a:majorFont>
        <a:latin typeface="Gill Sans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1250</TotalTime>
  <Words>118</Words>
  <Application>Microsoft Macintosh PowerPoint</Application>
  <PresentationFormat>Bredbild</PresentationFormat>
  <Paragraphs>21</Paragraphs>
  <Slides>20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20</vt:i4>
      </vt:variant>
    </vt:vector>
  </HeadingPairs>
  <TitlesOfParts>
    <vt:vector size="24" baseType="lpstr">
      <vt:lpstr>Arial</vt:lpstr>
      <vt:lpstr>Gill Sans MT</vt:lpstr>
      <vt:lpstr>Wingdings 2</vt:lpstr>
      <vt:lpstr>SlateVTI</vt:lpstr>
      <vt:lpstr>PowerPoint-presentation</vt:lpstr>
      <vt:lpstr>Bitcoin #BTC</vt:lpstr>
      <vt:lpstr>Agenda</vt:lpstr>
      <vt:lpstr>Analysis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Conclusions</vt:lpstr>
      <vt:lpstr>Don’t tweet and trade!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Gustav Malmer</dc:creator>
  <cp:lastModifiedBy>Gustav Malmer</cp:lastModifiedBy>
  <cp:revision>1</cp:revision>
  <dcterms:created xsi:type="dcterms:W3CDTF">2023-05-17T10:23:48Z</dcterms:created>
  <dcterms:modified xsi:type="dcterms:W3CDTF">2023-05-18T07:14:24Z</dcterms:modified>
</cp:coreProperties>
</file>

<file path=docProps/thumbnail.jpeg>
</file>